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Barlow Bold" panose="00000800000000000000" pitchFamily="2" charset="0"/>
      <p:bold r:id="rId13"/>
    </p:embeddedFont>
    <p:embeddedFont>
      <p:font typeface="Montserrat" panose="00000500000000000000" pitchFamily="2" charset="0"/>
      <p:regular r:id="rId14"/>
    </p:embeddedFont>
  </p:embeddedFont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2" d="100"/>
          <a:sy n="52" d="100"/>
        </p:scale>
        <p:origin x="81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9473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363153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JOBSTAGE : Faciliter la Recherche d'Emploi et de Stage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826198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Découvrez comment notre application mobile révolutionne la recherche de stage et d'emploi, en rendant l'information accessible en temps réel pour tous.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025134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Livrables du Projet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457200" y="3230760"/>
            <a:ext cx="792849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Les principaux résultats attendus de notre projet JOBSTAGE incluent :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58309" y="365319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Cahier des charges validé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58309" y="407562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Diagrammes Merise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58309" y="4498062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Application mobile (APK, IOS)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58309" y="4920496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Documentation technique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8309" y="5510927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Ces livrables constituent les jalons essentiels de la réussite de notre projet.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02703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CHAPITRE 2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58309" y="259984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Cahier des Charges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58309" y="3637478"/>
            <a:ext cx="4226838" cy="1974652"/>
          </a:xfrm>
          <a:prstGeom prst="roundRect">
            <a:avLst>
              <a:gd name="adj" fmla="val 1645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982504" y="3731741"/>
            <a:ext cx="2850713" cy="4861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Contexte Général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982504" y="4217908"/>
            <a:ext cx="3778448" cy="11700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Faciliter la recherche de stage et d'emploi dans nos localités, une mission confiée par le CENADI.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5201722" y="3637478"/>
            <a:ext cx="4226838" cy="1974652"/>
          </a:xfrm>
          <a:prstGeom prst="roundRect">
            <a:avLst>
              <a:gd name="adj" fmla="val 1645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25916" y="386167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Objectifs du Projet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5425916" y="4347805"/>
            <a:ext cx="377844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Développer une application mobile pour une recherche simplifiée et personnalisée.</a:t>
            </a:r>
            <a:endParaRPr lang="en-US" sz="2400" dirty="0"/>
          </a:p>
        </p:txBody>
      </p:sp>
      <p:sp>
        <p:nvSpPr>
          <p:cNvPr id="10" name="Shape 8"/>
          <p:cNvSpPr/>
          <p:nvPr/>
        </p:nvSpPr>
        <p:spPr>
          <a:xfrm>
            <a:off x="9645134" y="3637478"/>
            <a:ext cx="4226957" cy="1974652"/>
          </a:xfrm>
          <a:prstGeom prst="roundRect">
            <a:avLst>
              <a:gd name="adj" fmla="val 16458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69329" y="3861673"/>
            <a:ext cx="298835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Expression des Besoins</a:t>
            </a:r>
            <a:endParaRPr lang="en-US" sz="2800" dirty="0"/>
          </a:p>
        </p:txBody>
      </p:sp>
      <p:sp>
        <p:nvSpPr>
          <p:cNvPr id="12" name="Text 10"/>
          <p:cNvSpPr/>
          <p:nvPr/>
        </p:nvSpPr>
        <p:spPr>
          <a:xfrm>
            <a:off x="9869329" y="4347805"/>
            <a:ext cx="377856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Identifier les besoins fonctionnels et non fonctionnels des utilisateurs.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798002" y="5862380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Ce chapitre détaille les fondements de notre projet, de sa genèse à la définition de ses fonctionnalités clés.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453" y="449818"/>
            <a:ext cx="4304824" cy="538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6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Contexte Général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572453" y="2669059"/>
            <a:ext cx="6543199" cy="1952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recherche de stage et d'emploi est une étape cruciale vers l'indépendance financière et le renforcement des compétences.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 rot="10800000" flipV="1">
            <a:off x="572448" y="4843849"/>
            <a:ext cx="6543199" cy="23724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Dans le cadre de notre stage académique, nous avons pour mission de faciliter cette recherche dans nos localités.</a:t>
            </a:r>
            <a:endParaRPr lang="en-US" sz="2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2369" y="1417201"/>
            <a:ext cx="6543199" cy="654319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72453" y="8328303"/>
            <a:ext cx="13485495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Grâce au CENADI et sous l'encadrement de Mme NGO KANA EPOUSE MAKON, nous développons JOBSTAGE, une application mobile dédiée à cette cause.</a:t>
            </a:r>
            <a:endParaRPr lang="en-US" sz="12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26669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Objectifs du Projet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97568"/>
            <a:ext cx="4226838" cy="2314932"/>
          </a:xfrm>
          <a:prstGeom prst="roundRect">
            <a:avLst>
              <a:gd name="adj" fmla="val 6320"/>
            </a:avLst>
          </a:prstGeom>
          <a:solidFill>
            <a:srgbClr val="FFFF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3367088"/>
            <a:ext cx="4226838" cy="12192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687" y="3072646"/>
            <a:ext cx="649962" cy="6499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741712" y="3235166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1005364" y="39391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Recherche Simplifiée</a:t>
            </a:r>
            <a:endParaRPr lang="en-US" sz="2800" dirty="0"/>
          </a:p>
        </p:txBody>
      </p:sp>
      <p:sp>
        <p:nvSpPr>
          <p:cNvPr id="8" name="Text 4"/>
          <p:cNvSpPr/>
          <p:nvPr/>
        </p:nvSpPr>
        <p:spPr>
          <a:xfrm>
            <a:off x="1005364" y="4425315"/>
            <a:ext cx="373272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Faciliter la recherche d'emploi et de stage selon le profil de l'utilisateur.</a:t>
            </a:r>
            <a:endParaRPr lang="en-US" sz="2400" dirty="0"/>
          </a:p>
        </p:txBody>
      </p:sp>
      <p:sp>
        <p:nvSpPr>
          <p:cNvPr id="9" name="Shape 5"/>
          <p:cNvSpPr/>
          <p:nvPr/>
        </p:nvSpPr>
        <p:spPr>
          <a:xfrm>
            <a:off x="5201722" y="3397568"/>
            <a:ext cx="4226838" cy="2314932"/>
          </a:xfrm>
          <a:prstGeom prst="roundRect">
            <a:avLst>
              <a:gd name="adj" fmla="val 6320"/>
            </a:avLst>
          </a:prstGeom>
          <a:solidFill>
            <a:srgbClr val="FFFFFF"/>
          </a:solidFill>
          <a:ln/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722" y="3367088"/>
            <a:ext cx="4226838" cy="121920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0100" y="3072646"/>
            <a:ext cx="649962" cy="64996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185124" y="3235166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5448776" y="3939183"/>
            <a:ext cx="316134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Création de CV et Lettres</a:t>
            </a:r>
            <a:endParaRPr lang="en-US" sz="2800" dirty="0"/>
          </a:p>
        </p:txBody>
      </p:sp>
      <p:sp>
        <p:nvSpPr>
          <p:cNvPr id="14" name="Text 8"/>
          <p:cNvSpPr/>
          <p:nvPr/>
        </p:nvSpPr>
        <p:spPr>
          <a:xfrm>
            <a:off x="5448776" y="4425315"/>
            <a:ext cx="373272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Permettre la création facile de CV et de lettres adaptés aux offres.</a:t>
            </a:r>
            <a:endParaRPr lang="en-US" sz="2400" dirty="0"/>
          </a:p>
        </p:txBody>
      </p:sp>
      <p:sp>
        <p:nvSpPr>
          <p:cNvPr id="15" name="Shape 9"/>
          <p:cNvSpPr/>
          <p:nvPr/>
        </p:nvSpPr>
        <p:spPr>
          <a:xfrm>
            <a:off x="9645134" y="3397568"/>
            <a:ext cx="4226957" cy="2314932"/>
          </a:xfrm>
          <a:prstGeom prst="roundRect">
            <a:avLst>
              <a:gd name="adj" fmla="val 6320"/>
            </a:avLst>
          </a:prstGeom>
          <a:solidFill>
            <a:srgbClr val="FFFFFF"/>
          </a:solidFill>
          <a:ln/>
        </p:spPr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45134" y="3367088"/>
            <a:ext cx="4226957" cy="121920"/>
          </a:xfrm>
          <a:prstGeom prst="rect">
            <a:avLst/>
          </a:prstGeom>
        </p:spPr>
      </p:pic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3631" y="3072646"/>
            <a:ext cx="649962" cy="649962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11628656" y="3235166"/>
            <a:ext cx="259913" cy="324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000" dirty="0"/>
          </a:p>
        </p:txBody>
      </p:sp>
      <p:sp>
        <p:nvSpPr>
          <p:cNvPr id="19" name="Text 11"/>
          <p:cNvSpPr/>
          <p:nvPr/>
        </p:nvSpPr>
        <p:spPr>
          <a:xfrm>
            <a:off x="9892189" y="39391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8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Géolocalisation</a:t>
            </a:r>
            <a:endParaRPr lang="en-US" sz="2800" dirty="0"/>
          </a:p>
        </p:txBody>
      </p:sp>
      <p:sp>
        <p:nvSpPr>
          <p:cNvPr id="20" name="Text 12"/>
          <p:cNvSpPr/>
          <p:nvPr/>
        </p:nvSpPr>
        <p:spPr>
          <a:xfrm>
            <a:off x="9892189" y="4425315"/>
            <a:ext cx="373284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Offrir la possibilité de géolocaliser facilement les opportunités.</a:t>
            </a:r>
            <a:endParaRPr lang="en-US" sz="2400" dirty="0"/>
          </a:p>
        </p:txBody>
      </p:sp>
      <p:sp>
        <p:nvSpPr>
          <p:cNvPr id="21" name="Text 13"/>
          <p:cNvSpPr/>
          <p:nvPr/>
        </p:nvSpPr>
        <p:spPr>
          <a:xfrm>
            <a:off x="758309" y="595622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Notre application vise à simplifier et personnaliser l'expérience de recherche pour tous les utilisateurs.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5808" y="586740"/>
            <a:ext cx="5608082" cy="70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Besoins Fonctionnels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45808" y="1713786"/>
            <a:ext cx="13138785" cy="681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Face à la croissance des jeunes diplômés et professionnels, JOBSTAGE offre des fonctionnalités clés pour pallier le manque d'information.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45808" y="2635448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438275" y="2708672"/>
            <a:ext cx="3998476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Recherche Centralisée et Filtrée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45808" y="3541038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438275" y="3614261"/>
            <a:ext cx="4510445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Alertes et Notifications Intelligentes</a:t>
            </a:r>
            <a:endParaRPr lang="en-US" sz="2200" dirty="0"/>
          </a:p>
        </p:txBody>
      </p:sp>
      <p:sp>
        <p:nvSpPr>
          <p:cNvPr id="8" name="Shape 6"/>
          <p:cNvSpPr/>
          <p:nvPr/>
        </p:nvSpPr>
        <p:spPr>
          <a:xfrm>
            <a:off x="745808" y="4446627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438275" y="4519851"/>
            <a:ext cx="5257205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Tableaux de Bord (Utilisateur &amp; Recruteur)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745808" y="5352217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438275" y="5425440"/>
            <a:ext cx="3166586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Géolocalisation des Lieux</a:t>
            </a:r>
            <a:endParaRPr lang="en-US" sz="2200" dirty="0"/>
          </a:p>
        </p:txBody>
      </p:sp>
      <p:sp>
        <p:nvSpPr>
          <p:cNvPr id="12" name="Shape 10"/>
          <p:cNvSpPr/>
          <p:nvPr/>
        </p:nvSpPr>
        <p:spPr>
          <a:xfrm>
            <a:off x="745808" y="6257806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438275" y="6331029"/>
            <a:ext cx="5017175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Boost Candidature &amp; Dépôt de CV/Lettre</a:t>
            </a:r>
            <a:endParaRPr lang="en-US" sz="2200" dirty="0"/>
          </a:p>
        </p:txBody>
      </p:sp>
      <p:sp>
        <p:nvSpPr>
          <p:cNvPr id="14" name="Shape 12"/>
          <p:cNvSpPr/>
          <p:nvPr/>
        </p:nvSpPr>
        <p:spPr>
          <a:xfrm>
            <a:off x="745808" y="7163395"/>
            <a:ext cx="479465" cy="479465"/>
          </a:xfrm>
          <a:prstGeom prst="roundRect">
            <a:avLst>
              <a:gd name="adj" fmla="val 6667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1438275" y="7236619"/>
            <a:ext cx="5522238" cy="3504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Formations/Tutoriels &amp; Forum de Discussion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92825"/>
            <a:ext cx="650224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Besoins Non Fonctionnels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183880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ea typeface="Montserrat" pitchFamily="34" charset="-122"/>
                <a:cs typeface="Montserrat" pitchFamily="34" charset="-120"/>
              </a:rPr>
              <a:t>Pour garantir une expérience utilisateur optimale, JOBSTAGE répond à des exigences non fonctionnelles strictes.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788909" y="2429232"/>
            <a:ext cx="6448544" cy="1326952"/>
          </a:xfrm>
          <a:prstGeom prst="roundRect">
            <a:avLst>
              <a:gd name="adj" fmla="val 11026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fr-FR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829" y="2429232"/>
            <a:ext cx="121920" cy="132695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96804" y="26762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Performance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96804" y="3162419"/>
            <a:ext cx="586299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Fluidité et réactivité de l'expérience utilisateur.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7423428" y="2429232"/>
            <a:ext cx="6448663" cy="1326952"/>
          </a:xfrm>
          <a:prstGeom prst="roundRect">
            <a:avLst>
              <a:gd name="adj" fmla="val 11026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948" y="2429232"/>
            <a:ext cx="121920" cy="132695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761923" y="26762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Validité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761923" y="3162419"/>
            <a:ext cx="58631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Informations cohérentes, exactes et conformes.</a:t>
            </a:r>
            <a:endParaRPr lang="en-US" sz="2000" dirty="0"/>
          </a:p>
        </p:txBody>
      </p:sp>
      <p:sp>
        <p:nvSpPr>
          <p:cNvPr id="12" name="Shape 8"/>
          <p:cNvSpPr/>
          <p:nvPr/>
        </p:nvSpPr>
        <p:spPr>
          <a:xfrm>
            <a:off x="788909" y="3996026"/>
            <a:ext cx="6448544" cy="1673662"/>
          </a:xfrm>
          <a:prstGeom prst="roundRect">
            <a:avLst>
              <a:gd name="adj" fmla="val 8742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829" y="3972758"/>
            <a:ext cx="121920" cy="167366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1096804" y="42198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Fiabilité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1096804" y="4705945"/>
            <a:ext cx="58629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Minimisation des temps d'arrêt et disponibilité constante.</a:t>
            </a:r>
            <a:endParaRPr lang="en-US" sz="2000" dirty="0"/>
          </a:p>
        </p:txBody>
      </p:sp>
      <p:sp>
        <p:nvSpPr>
          <p:cNvPr id="16" name="Shape 11"/>
          <p:cNvSpPr/>
          <p:nvPr/>
        </p:nvSpPr>
        <p:spPr>
          <a:xfrm>
            <a:off x="7423428" y="3972758"/>
            <a:ext cx="6448663" cy="1673662"/>
          </a:xfrm>
          <a:prstGeom prst="roundRect">
            <a:avLst>
              <a:gd name="adj" fmla="val 8742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948" y="3972758"/>
            <a:ext cx="121920" cy="167366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761923" y="421981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Maintenabilité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761923" y="4705945"/>
            <a:ext cx="58631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Facilité d'évolution et de mises à jour.</a:t>
            </a:r>
            <a:endParaRPr lang="en-US" sz="2000" dirty="0"/>
          </a:p>
        </p:txBody>
      </p:sp>
      <p:sp>
        <p:nvSpPr>
          <p:cNvPr id="20" name="Shape 14"/>
          <p:cNvSpPr/>
          <p:nvPr/>
        </p:nvSpPr>
        <p:spPr>
          <a:xfrm>
            <a:off x="758309" y="5862995"/>
            <a:ext cx="6448544" cy="1673662"/>
          </a:xfrm>
          <a:prstGeom prst="roundRect">
            <a:avLst>
              <a:gd name="adj" fmla="val 8742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829" y="5862995"/>
            <a:ext cx="121920" cy="1673662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1096804" y="61100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Sécurité</a:t>
            </a:r>
            <a:endParaRPr lang="en-US" sz="2200" dirty="0"/>
          </a:p>
        </p:txBody>
      </p:sp>
      <p:sp>
        <p:nvSpPr>
          <p:cNvPr id="23" name="Text 16"/>
          <p:cNvSpPr/>
          <p:nvPr/>
        </p:nvSpPr>
        <p:spPr>
          <a:xfrm>
            <a:off x="1096804" y="6596182"/>
            <a:ext cx="586299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Protection des données contre les violations potentielles.</a:t>
            </a:r>
            <a:endParaRPr lang="en-US" sz="2000" dirty="0"/>
          </a:p>
        </p:txBody>
      </p:sp>
      <p:sp>
        <p:nvSpPr>
          <p:cNvPr id="24" name="Shape 17"/>
          <p:cNvSpPr/>
          <p:nvPr/>
        </p:nvSpPr>
        <p:spPr>
          <a:xfrm>
            <a:off x="7423428" y="5862995"/>
            <a:ext cx="6448663" cy="1673662"/>
          </a:xfrm>
          <a:prstGeom prst="roundRect">
            <a:avLst>
              <a:gd name="adj" fmla="val 8742"/>
            </a:avLst>
          </a:prstGeom>
          <a:solidFill>
            <a:srgbClr val="FFFFFF"/>
          </a:solidFill>
          <a:ln w="30480">
            <a:solidFill>
              <a:srgbClr val="BACFDD"/>
            </a:solidFill>
            <a:prstDash val="solid"/>
          </a:ln>
        </p:spPr>
      </p:sp>
      <p:pic>
        <p:nvPicPr>
          <p:cNvPr id="25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2948" y="5862995"/>
            <a:ext cx="121920" cy="1673662"/>
          </a:xfrm>
          <a:prstGeom prst="rect">
            <a:avLst/>
          </a:prstGeom>
        </p:spPr>
      </p:pic>
      <p:sp>
        <p:nvSpPr>
          <p:cNvPr id="26" name="Text 18"/>
          <p:cNvSpPr/>
          <p:nvPr/>
        </p:nvSpPr>
        <p:spPr>
          <a:xfrm>
            <a:off x="7761923" y="611004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Ergonomie</a:t>
            </a:r>
            <a:endParaRPr lang="en-US" sz="2200" dirty="0"/>
          </a:p>
        </p:txBody>
      </p:sp>
      <p:sp>
        <p:nvSpPr>
          <p:cNvPr id="27" name="Text 19"/>
          <p:cNvSpPr/>
          <p:nvPr/>
        </p:nvSpPr>
        <p:spPr>
          <a:xfrm>
            <a:off x="7761923" y="6596182"/>
            <a:ext cx="58631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Plateforme intuitive, facile à utiliser et accessible.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58309" y="278070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Planification du Projet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818334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 phase de planification a été essentielle pour le bon déroulement et l'atteinte de nos objectifs.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758309" y="4755475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 tableau résume les étapes clés que nous suivrons tout au long du projet, assurant une progression structurée et efficace.</a:t>
            </a:r>
            <a:endParaRPr lang="en-US" sz="2400" dirty="0"/>
          </a:p>
        </p:txBody>
      </p:sp>
      <p:pic>
        <p:nvPicPr>
          <p:cNvPr id="6" name="Image1">
            <a:extLst>
              <a:ext uri="{FF2B5EF4-FFF2-40B4-BE49-F238E27FC236}">
                <a16:creationId xmlns:a16="http://schemas.microsoft.com/office/drawing/2014/main" id="{56E80DAD-3698-B3B8-46C0-35897B754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8290148" y="2780706"/>
            <a:ext cx="6340252" cy="337296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00213"/>
            <a:ext cx="719208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Estimation du Coût du Projet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846189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 projet ne peut exister sans les ressources nécessaires. Voici le détail des moyens mobilisés.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58309" y="3436620"/>
            <a:ext cx="13113782" cy="2502218"/>
          </a:xfrm>
          <a:prstGeom prst="roundRect">
            <a:avLst>
              <a:gd name="adj" fmla="val 1298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5929" y="3444240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82504" y="3581757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Ordinateur portable (01)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35585" y="3581757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150000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765929" y="4065984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982504" y="4203502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Home Box (02)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535585" y="4203502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50000</a:t>
            </a:r>
            <a:endParaRPr lang="en-US" sz="1700" dirty="0"/>
          </a:p>
        </p:txBody>
      </p:sp>
      <p:sp>
        <p:nvSpPr>
          <p:cNvPr id="11" name="Shape 9"/>
          <p:cNvSpPr/>
          <p:nvPr/>
        </p:nvSpPr>
        <p:spPr>
          <a:xfrm>
            <a:off x="765929" y="4687729"/>
            <a:ext cx="130985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982504" y="4825246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Développeurs (02)</a:t>
            </a:r>
            <a:endParaRPr lang="en-US" sz="1700" dirty="0"/>
          </a:p>
        </p:txBody>
      </p:sp>
      <p:sp>
        <p:nvSpPr>
          <p:cNvPr id="13" name="Text 11"/>
          <p:cNvSpPr/>
          <p:nvPr/>
        </p:nvSpPr>
        <p:spPr>
          <a:xfrm>
            <a:off x="7535585" y="4825246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200000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765929" y="5309473"/>
            <a:ext cx="130985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982504" y="5446990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Divers et imprévus</a:t>
            </a:r>
            <a:endParaRPr lang="en-US" sz="1700" dirty="0"/>
          </a:p>
        </p:txBody>
      </p:sp>
      <p:sp>
        <p:nvSpPr>
          <p:cNvPr id="16" name="Text 14"/>
          <p:cNvSpPr/>
          <p:nvPr/>
        </p:nvSpPr>
        <p:spPr>
          <a:xfrm>
            <a:off x="7535585" y="5446990"/>
            <a:ext cx="611231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100000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758309" y="618255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: 500 000 FCFA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704142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Contraintes du Projet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85011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Bien que ce projet vise à résoudre un problème majeur, il n'est pas exempt de défis potentiels.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758309" y="3440549"/>
            <a:ext cx="6448544" cy="2494478"/>
          </a:xfrm>
          <a:prstGeom prst="roundRect">
            <a:avLst>
              <a:gd name="adj" fmla="val 1302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504" y="3664744"/>
            <a:ext cx="649962" cy="649962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1217" y="3806904"/>
            <a:ext cx="292418" cy="36552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82504" y="4531281"/>
            <a:ext cx="319444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Limite Temporelle Courte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82504" y="5017413"/>
            <a:ext cx="600015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 délai très court pour la livraison du produit final.</a:t>
            </a:r>
            <a:endParaRPr lang="en-US" sz="1700" dirty="0"/>
          </a:p>
        </p:txBody>
      </p:sp>
      <p:sp>
        <p:nvSpPr>
          <p:cNvPr id="9" name="Shape 5"/>
          <p:cNvSpPr/>
          <p:nvPr/>
        </p:nvSpPr>
        <p:spPr>
          <a:xfrm>
            <a:off x="7423428" y="3440549"/>
            <a:ext cx="6448663" cy="2494478"/>
          </a:xfrm>
          <a:prstGeom prst="roundRect">
            <a:avLst>
              <a:gd name="adj" fmla="val 13029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7623" y="3664744"/>
            <a:ext cx="649962" cy="649962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26335" y="3806904"/>
            <a:ext cx="292418" cy="365522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647623" y="453128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Expérience Réduite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7647623" y="5017413"/>
            <a:ext cx="60002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Une expérience limitée avec certaines technologies clés du projet.</a:t>
            </a:r>
            <a:endParaRPr lang="en-US" sz="1700" dirty="0"/>
          </a:p>
        </p:txBody>
      </p:sp>
      <p:sp>
        <p:nvSpPr>
          <p:cNvPr id="14" name="Text 8"/>
          <p:cNvSpPr/>
          <p:nvPr/>
        </p:nvSpPr>
        <p:spPr>
          <a:xfrm>
            <a:off x="758309" y="6178748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0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Ces contraintes représentent les principales menaces identifiées pour l'avancement du projet.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564</Words>
  <Application>Microsoft Office PowerPoint</Application>
  <PresentationFormat>Personnalisé</PresentationFormat>
  <Paragraphs>86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Montserrat</vt:lpstr>
      <vt:lpstr>Calibri</vt:lpstr>
      <vt:lpstr>Arial</vt:lpstr>
      <vt:lpstr>Barlow 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fernando neo</cp:lastModifiedBy>
  <cp:revision>3</cp:revision>
  <dcterms:created xsi:type="dcterms:W3CDTF">2025-08-20T15:16:27Z</dcterms:created>
  <dcterms:modified xsi:type="dcterms:W3CDTF">2025-08-20T15:03:48Z</dcterms:modified>
</cp:coreProperties>
</file>